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8" r:id="rId9"/>
    <p:sldId id="270" r:id="rId10"/>
    <p:sldId id="269" r:id="rId11"/>
    <p:sldId id="271" r:id="rId12"/>
    <p:sldId id="267" r:id="rId13"/>
    <p:sldId id="266" r:id="rId14"/>
    <p:sldId id="27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261F"/>
    <a:srgbClr val="C9261D"/>
    <a:srgbClr val="CB271C"/>
    <a:srgbClr val="888888"/>
    <a:srgbClr val="B02B08"/>
    <a:srgbClr val="C02F03"/>
    <a:srgbClr val="AB0F15"/>
    <a:srgbClr val="B44240"/>
    <a:srgbClr val="00B6E8"/>
    <a:srgbClr val="009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FF5938-4B2A-40B8-B9EA-94A4C9D0AFC5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F46B3F-B813-43D5-AE9F-CF0BA85DCF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57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C3B2-9A2B-42F2-9730-EEAFD116ECD7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B2421-A810-42C0-AA5B-1D1B499E9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981200"/>
            <a:ext cx="4648200" cy="2468562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Bebas Neue"/>
                <a:cs typeface="Bebas Neue"/>
              </a:rPr>
              <a:t>GETTING READY FOR GUESTS</a:t>
            </a:r>
            <a:endParaRPr lang="en-US" sz="7200" dirty="0">
              <a:solidFill>
                <a:schemeClr val="bg1"/>
              </a:solidFill>
              <a:latin typeface="Bebas Neue"/>
              <a:cs typeface="Bebas Neu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1905000"/>
            <a:ext cx="4876800" cy="2590800"/>
          </a:xfrm>
          <a:prstGeom prst="rect">
            <a:avLst/>
          </a:prstGeom>
          <a:noFill/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2209800"/>
            <a:ext cx="8534400" cy="4503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20000"/>
              </a:lnSpc>
              <a:buAutoNum type="arabicPeriod" startAt="10"/>
            </a:pP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Refer to guests as </a:t>
            </a:r>
            <a:r>
              <a:rPr lang="en-US" sz="4000" b="1" i="1" u="sng" dirty="0" smtClean="0">
                <a:solidFill>
                  <a:srgbClr val="000000"/>
                </a:solidFill>
                <a:latin typeface="Bebas Neue"/>
                <a:cs typeface="Bebas Neue"/>
              </a:rPr>
              <a:t>guests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, not </a:t>
            </a:r>
            <a:r>
              <a:rPr lang="en-US" sz="4000" b="1" i="1" dirty="0" smtClean="0">
                <a:solidFill>
                  <a:srgbClr val="000000"/>
                </a:solidFill>
                <a:latin typeface="Bebas Neue"/>
                <a:cs typeface="Bebas Neue"/>
              </a:rPr>
              <a:t>visitors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.</a:t>
            </a:r>
          </a:p>
          <a:p>
            <a:pPr marL="742950" indent="-742950">
              <a:lnSpc>
                <a:spcPct val="120000"/>
              </a:lnSpc>
              <a:buAutoNum type="arabicPeriod" startAt="9"/>
            </a:pP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Do not be afraid to </a:t>
            </a:r>
            <a:r>
              <a:rPr lang="en-US" sz="4000" b="1" u="sng" dirty="0" smtClean="0">
                <a:solidFill>
                  <a:srgbClr val="000000"/>
                </a:solidFill>
                <a:latin typeface="Bebas Neue"/>
                <a:cs typeface="Bebas Neue"/>
              </a:rPr>
              <a:t>ask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 if someone is visiting (</a:t>
            </a:r>
            <a:r>
              <a:rPr lang="en-US" sz="3600" b="1" dirty="0" smtClean="0">
                <a:solidFill>
                  <a:srgbClr val="000000"/>
                </a:solidFill>
                <a:latin typeface="Bebas Neue"/>
                <a:cs typeface="Bebas Neue"/>
              </a:rPr>
              <a:t>and don’t be offended if asked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).</a:t>
            </a:r>
          </a:p>
          <a:p>
            <a:pPr marL="742950" indent="-742950">
              <a:lnSpc>
                <a:spcPct val="120000"/>
              </a:lnSpc>
              <a:buAutoNum type="arabicPeriod" startAt="8"/>
            </a:pP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Welcome </a:t>
            </a:r>
            <a:r>
              <a:rPr lang="en-US" sz="4000" b="1" i="1" u="sng" dirty="0" smtClean="0">
                <a:solidFill>
                  <a:srgbClr val="000000"/>
                </a:solidFill>
                <a:latin typeface="Bebas Neue"/>
                <a:cs typeface="Bebas Neue"/>
              </a:rPr>
              <a:t>guests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 during 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welcome time.</a:t>
            </a:r>
          </a:p>
          <a:p>
            <a:pPr marL="742950" indent="-742950">
              <a:lnSpc>
                <a:spcPct val="120000"/>
              </a:lnSpc>
              <a:buAutoNum type="arabicPeriod" startAt="7"/>
            </a:pP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Be a </a:t>
            </a:r>
            <a:r>
              <a:rPr lang="en-US" sz="4000" b="1" u="sng" dirty="0" smtClean="0">
                <a:solidFill>
                  <a:srgbClr val="000000"/>
                </a:solidFill>
                <a:latin typeface="Bebas Neue"/>
                <a:cs typeface="Bebas Neue"/>
              </a:rPr>
              <a:t>guest-friendly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 Sunday School class.</a:t>
            </a:r>
          </a:p>
          <a:p>
            <a:pPr marL="742950" indent="-742950">
              <a:lnSpc>
                <a:spcPct val="120000"/>
              </a:lnSpc>
            </a:pP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6.	Sit in the </a:t>
            </a:r>
            <a:r>
              <a:rPr lang="en-US" sz="4000" b="1" u="sng" dirty="0" smtClean="0">
                <a:solidFill>
                  <a:srgbClr val="000000"/>
                </a:solidFill>
                <a:latin typeface="Bebas Neue"/>
                <a:cs typeface="Bebas Neue"/>
              </a:rPr>
              <a:t>middle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 of the pew.</a:t>
            </a: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762000" y="457200"/>
            <a:ext cx="7620000" cy="1295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rgbClr val="FFFFFF"/>
                </a:solidFill>
                <a:latin typeface="Bebas Neue"/>
                <a:cs typeface="Bebas Neue"/>
              </a:rPr>
              <a:t>10 tips for guest-friendly church members </a:t>
            </a:r>
            <a:endParaRPr lang="en-US" sz="6600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152400"/>
            <a:ext cx="7772400" cy="1981200"/>
          </a:xfrm>
          <a:prstGeom prst="rect">
            <a:avLst/>
          </a:prstGeom>
          <a:noFill/>
          <a:ln w="28575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408476"/>
            <a:ext cx="9144000" cy="4144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SzPct val="80000"/>
            </a:pPr>
            <a:r>
              <a:rPr lang="en-US" sz="4000" b="1" dirty="0" smtClean="0">
                <a:latin typeface="Bebas Neue"/>
                <a:cs typeface="Bebas Neue"/>
              </a:rPr>
              <a:t>5.   Practice </a:t>
            </a:r>
            <a:r>
              <a:rPr lang="en-US" sz="4000" b="1" dirty="0" smtClean="0">
                <a:latin typeface="Bebas Neue"/>
                <a:cs typeface="Bebas Neue"/>
              </a:rPr>
              <a:t>the “10-Foot ‘</a:t>
            </a:r>
            <a:r>
              <a:rPr lang="en-US" sz="4000" b="1" u="sng" dirty="0" smtClean="0">
                <a:latin typeface="Bebas Neue"/>
                <a:cs typeface="Bebas Neue"/>
              </a:rPr>
              <a:t>Hi</a:t>
            </a:r>
            <a:r>
              <a:rPr lang="en-US" sz="4000" b="1" dirty="0" smtClean="0">
                <a:latin typeface="Bebas Neue"/>
                <a:cs typeface="Bebas Neue"/>
              </a:rPr>
              <a:t>’ Rule.”</a:t>
            </a:r>
          </a:p>
          <a:p>
            <a:pPr>
              <a:lnSpc>
                <a:spcPct val="110000"/>
              </a:lnSpc>
              <a:buSzPct val="80000"/>
            </a:pPr>
            <a:r>
              <a:rPr lang="en-US" sz="4000" b="1" dirty="0" smtClean="0">
                <a:latin typeface="Bebas Neue"/>
                <a:cs typeface="Bebas Neue"/>
              </a:rPr>
              <a:t>4.   </a:t>
            </a:r>
            <a:r>
              <a:rPr lang="en-US" sz="4000" b="1" dirty="0" smtClean="0">
                <a:latin typeface="Bebas Neue"/>
                <a:cs typeface="Bebas Neue"/>
              </a:rPr>
              <a:t>Practice </a:t>
            </a:r>
            <a:r>
              <a:rPr lang="en-US" sz="4000" b="1" dirty="0" smtClean="0">
                <a:latin typeface="Bebas Neue"/>
                <a:cs typeface="Bebas Neue"/>
              </a:rPr>
              <a:t>the “</a:t>
            </a:r>
            <a:r>
              <a:rPr lang="en-US" sz="4000" b="1" u="sng" dirty="0" smtClean="0">
                <a:latin typeface="Bebas Neue"/>
                <a:cs typeface="Bebas Neue"/>
              </a:rPr>
              <a:t>5-Minute</a:t>
            </a:r>
            <a:r>
              <a:rPr lang="en-US" sz="4000" b="1" dirty="0" smtClean="0">
                <a:latin typeface="Bebas Neue"/>
                <a:cs typeface="Bebas Neue"/>
              </a:rPr>
              <a:t> Rule.”</a:t>
            </a:r>
          </a:p>
          <a:p>
            <a:pPr>
              <a:lnSpc>
                <a:spcPct val="110000"/>
              </a:lnSpc>
              <a:buSzPct val="80000"/>
            </a:pPr>
            <a:r>
              <a:rPr lang="en-US" sz="4000" b="1" dirty="0" smtClean="0">
                <a:latin typeface="Bebas Neue"/>
                <a:cs typeface="Bebas Neue"/>
              </a:rPr>
              <a:t>3.   Treat </a:t>
            </a:r>
            <a:r>
              <a:rPr lang="en-US" sz="4000" b="1" dirty="0" smtClean="0">
                <a:latin typeface="Bebas Neue"/>
                <a:cs typeface="Bebas Neue"/>
              </a:rPr>
              <a:t>guests as if they were guests in </a:t>
            </a:r>
            <a:r>
              <a:rPr lang="en-US" sz="4000" b="1" u="sng" dirty="0" smtClean="0">
                <a:latin typeface="Bebas Neue"/>
                <a:cs typeface="Bebas Neue"/>
              </a:rPr>
              <a:t>your</a:t>
            </a:r>
            <a:r>
              <a:rPr lang="en-US" sz="4000" b="1" dirty="0" smtClean="0">
                <a:latin typeface="Bebas Neue"/>
                <a:cs typeface="Bebas Neue"/>
              </a:rPr>
              <a:t> home.</a:t>
            </a:r>
          </a:p>
          <a:p>
            <a:pPr>
              <a:lnSpc>
                <a:spcPct val="110000"/>
              </a:lnSpc>
              <a:buSzPct val="80000"/>
            </a:pPr>
            <a:r>
              <a:rPr lang="en-US" sz="4000" b="1" dirty="0" smtClean="0">
                <a:latin typeface="Bebas Neue"/>
                <a:cs typeface="Bebas Neue"/>
              </a:rPr>
              <a:t>2.   Do </a:t>
            </a:r>
            <a:r>
              <a:rPr lang="en-US" sz="4000" b="1" dirty="0" smtClean="0">
                <a:latin typeface="Bebas Neue"/>
                <a:cs typeface="Bebas Neue"/>
              </a:rPr>
              <a:t>not </a:t>
            </a:r>
            <a:r>
              <a:rPr lang="en-US" sz="4000" b="1" i="1" u="sng" dirty="0" smtClean="0">
                <a:latin typeface="Bebas Neue"/>
                <a:cs typeface="Bebas Neue"/>
              </a:rPr>
              <a:t>act</a:t>
            </a:r>
            <a:r>
              <a:rPr lang="en-US" sz="4000" b="1" dirty="0" smtClean="0">
                <a:latin typeface="Bebas Neue"/>
                <a:cs typeface="Bebas Neue"/>
              </a:rPr>
              <a:t> </a:t>
            </a:r>
            <a:r>
              <a:rPr lang="en-US" sz="4000" b="1" dirty="0" smtClean="0">
                <a:latin typeface="Bebas Neue"/>
                <a:cs typeface="Bebas Neue"/>
              </a:rPr>
              <a:t> glad </a:t>
            </a:r>
            <a:r>
              <a:rPr lang="en-US" sz="4000" b="1" dirty="0" smtClean="0">
                <a:latin typeface="Bebas Neue"/>
                <a:cs typeface="Bebas Neue"/>
              </a:rPr>
              <a:t>to see guests…</a:t>
            </a:r>
            <a:r>
              <a:rPr lang="en-US" sz="4000" b="1" i="1" u="sng" dirty="0" smtClean="0">
                <a:latin typeface="Bebas Neue"/>
                <a:cs typeface="Bebas Neue"/>
              </a:rPr>
              <a:t>be</a:t>
            </a:r>
            <a:r>
              <a:rPr lang="en-US" sz="4000" b="1" dirty="0" smtClean="0">
                <a:latin typeface="Bebas Neue"/>
                <a:cs typeface="Bebas Neue"/>
              </a:rPr>
              <a:t> </a:t>
            </a:r>
            <a:r>
              <a:rPr lang="en-US" sz="4000" b="1" dirty="0" smtClean="0">
                <a:latin typeface="Bebas Neue"/>
                <a:cs typeface="Bebas Neue"/>
              </a:rPr>
              <a:t> glad.</a:t>
            </a:r>
          </a:p>
          <a:p>
            <a:pPr>
              <a:lnSpc>
                <a:spcPct val="110000"/>
              </a:lnSpc>
              <a:buSzPct val="80000"/>
            </a:pPr>
            <a:r>
              <a:rPr lang="en-US" sz="4000" b="1" dirty="0" smtClean="0">
                <a:latin typeface="Bebas Neue"/>
                <a:cs typeface="Bebas Neue"/>
              </a:rPr>
              <a:t>1.   DO </a:t>
            </a:r>
            <a:r>
              <a:rPr lang="en-US" sz="4000" b="1" dirty="0" smtClean="0">
                <a:latin typeface="Bebas Neue"/>
                <a:cs typeface="Bebas Neue"/>
              </a:rPr>
              <a:t>NOT ask guests to move to a different </a:t>
            </a:r>
            <a:r>
              <a:rPr lang="en-US" sz="4000" b="1" u="sng" dirty="0" smtClean="0">
                <a:latin typeface="Bebas Neue"/>
                <a:cs typeface="Bebas Neue"/>
              </a:rPr>
              <a:t>seat</a:t>
            </a:r>
            <a:r>
              <a:rPr lang="en-US" sz="4000" b="1" dirty="0" smtClean="0">
                <a:latin typeface="Bebas Neue"/>
                <a:cs typeface="Bebas Neue"/>
              </a:rPr>
              <a:t>!</a:t>
            </a:r>
          </a:p>
          <a:p>
            <a:pPr>
              <a:lnSpc>
                <a:spcPct val="90000"/>
              </a:lnSpc>
              <a:buSzPct val="80000"/>
            </a:pPr>
            <a:r>
              <a:rPr lang="en-US" sz="4000" b="1" dirty="0" smtClean="0">
                <a:latin typeface="Bebas Neue"/>
                <a:cs typeface="Bebas Neue"/>
              </a:rPr>
              <a:t>      ( invite them to sit next to you )</a:t>
            </a:r>
            <a:endParaRPr lang="en-US" sz="4000" b="1" dirty="0" smtClean="0">
              <a:latin typeface="Bebas Neue"/>
              <a:cs typeface="Bebas Neue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762000" y="457200"/>
            <a:ext cx="7620000" cy="1295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rgbClr val="FFFFFF"/>
                </a:solidFill>
                <a:latin typeface="Bebas Neue"/>
                <a:cs typeface="Bebas Neue"/>
              </a:rPr>
              <a:t>10 tips for guest-friendly church members </a:t>
            </a:r>
            <a:endParaRPr lang="en-US" sz="6600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152400"/>
            <a:ext cx="7772400" cy="1981200"/>
          </a:xfrm>
          <a:prstGeom prst="rect">
            <a:avLst/>
          </a:prstGeom>
          <a:noFill/>
          <a:ln w="28575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4196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Bebas Neue"/>
                <a:cs typeface="Bebas Neue"/>
              </a:rPr>
              <a:t>Guests Are the Easiest People to </a:t>
            </a:r>
            <a:r>
              <a:rPr lang="en-US" sz="7200" b="1" u="sng" dirty="0" smtClean="0">
                <a:latin typeface="Bebas Neue"/>
                <a:cs typeface="Bebas Neue"/>
              </a:rPr>
              <a:t>Reach</a:t>
            </a:r>
            <a:r>
              <a:rPr lang="en-US" sz="7200" b="1" dirty="0" smtClean="0">
                <a:latin typeface="Bebas Neue"/>
                <a:cs typeface="Bebas Neue"/>
              </a:rPr>
              <a:t>.</a:t>
            </a:r>
            <a:endParaRPr lang="en-US" sz="7200" b="1" dirty="0">
              <a:latin typeface="Bebas Neue"/>
              <a:cs typeface="Bebas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590800"/>
            <a:ext cx="7162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atin typeface="Bebas Neue"/>
                <a:cs typeface="Bebas Neue"/>
              </a:rPr>
              <a:t>Everyone Is Friendly to Their Friends.</a:t>
            </a:r>
          </a:p>
          <a:p>
            <a:pPr algn="ctr"/>
            <a:r>
              <a:rPr lang="en-US" sz="3800" b="1" dirty="0" smtClean="0">
                <a:latin typeface="Bebas Neue"/>
                <a:cs typeface="Bebas Neue"/>
              </a:rPr>
              <a:t>Kindness Is the Mark of a Christian.</a:t>
            </a:r>
          </a:p>
          <a:p>
            <a:pPr algn="ctr"/>
            <a:r>
              <a:rPr lang="en-US" sz="3800" b="1" dirty="0" smtClean="0">
                <a:latin typeface="Bebas Neue"/>
                <a:cs typeface="Bebas Neue"/>
              </a:rPr>
              <a:t>Remember What Your First Visit Was Like.</a:t>
            </a:r>
            <a:endParaRPr lang="en-US" sz="3800" b="1" dirty="0">
              <a:latin typeface="Bebas Neue"/>
              <a:cs typeface="Bebas Neue"/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152400" y="762000"/>
            <a:ext cx="88392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FF"/>
                </a:solidFill>
                <a:latin typeface="Bebas Neue"/>
                <a:cs typeface="Bebas Neue"/>
              </a:rPr>
              <a:t>PRINCIPLES OF GUEST-FRIENDLINESS</a:t>
            </a:r>
            <a:endParaRPr lang="en-US" sz="6600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304800"/>
            <a:ext cx="6324600" cy="2209800"/>
          </a:xfrm>
          <a:prstGeom prst="rect">
            <a:avLst/>
          </a:prstGeom>
          <a:noFill/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76400" y="1066800"/>
            <a:ext cx="5867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“Go and make disciples </a:t>
            </a:r>
            <a:r>
              <a:rPr lang="en-US" sz="7200" dirty="0" smtClean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of all </a:t>
            </a:r>
            <a:r>
              <a:rPr lang="en-US" sz="7200" dirty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nations…”   </a:t>
            </a:r>
            <a:endParaRPr lang="en-US" sz="7200" dirty="0" smtClean="0">
              <a:ln w="1905"/>
              <a:solidFill>
                <a:schemeClr val="bg1"/>
              </a:solidFill>
              <a:latin typeface="Bebas Neue"/>
              <a:cs typeface="Bebas Neue"/>
            </a:endParaRPr>
          </a:p>
          <a:p>
            <a:pPr algn="ctr"/>
            <a:r>
              <a:rPr lang="en-US" sz="7200" dirty="0" smtClean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Matthew </a:t>
            </a:r>
            <a:r>
              <a:rPr lang="en-US" sz="7200" dirty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28:19</a:t>
            </a:r>
            <a:endParaRPr lang="en-US" sz="7200" dirty="0">
              <a:latin typeface="Bebas Neue"/>
              <a:cs typeface="Bebas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0" y="22860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Bebas Neue"/>
                <a:cs typeface="Bebas Neue"/>
              </a:rPr>
              <a:t>Are you ready for your next guests?</a:t>
            </a:r>
            <a:endParaRPr lang="en-US" sz="7200" dirty="0">
              <a:latin typeface="Bebas Neue"/>
              <a:cs typeface="Bebas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FF"/>
                </a:solidFill>
                <a:latin typeface="Bebas Neue"/>
                <a:cs typeface="Bebas Neue"/>
              </a:rPr>
              <a:t>PRINCIPLES OF GUEST-FRIENDLINESS</a:t>
            </a:r>
            <a:endParaRPr lang="en-US" sz="6600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3352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  <a:latin typeface="Bebas Neue"/>
                <a:cs typeface="Bebas Neue"/>
              </a:rPr>
              <a:t>Everyone is </a:t>
            </a:r>
            <a:r>
              <a:rPr lang="en-US" sz="4800" u="sng" dirty="0" smtClean="0">
                <a:solidFill>
                  <a:srgbClr val="000000"/>
                </a:solidFill>
                <a:latin typeface="Bebas Neue"/>
                <a:cs typeface="Bebas Neue"/>
              </a:rPr>
              <a:t>friendly</a:t>
            </a:r>
            <a:r>
              <a:rPr lang="en-US" sz="4800" dirty="0" smtClean="0">
                <a:solidFill>
                  <a:srgbClr val="000000"/>
                </a:solidFill>
                <a:latin typeface="Bebas Neue"/>
                <a:cs typeface="Bebas Neue"/>
              </a:rPr>
              <a:t> to their friends.</a:t>
            </a:r>
            <a:endParaRPr lang="en-US" sz="4800" dirty="0">
              <a:solidFill>
                <a:srgbClr val="000000"/>
              </a:solidFill>
              <a:latin typeface="Bebas Neue"/>
              <a:cs typeface="Bebas Neue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1600" y="304800"/>
            <a:ext cx="6324600" cy="2209800"/>
          </a:xfrm>
          <a:prstGeom prst="rect">
            <a:avLst/>
          </a:prstGeom>
          <a:noFill/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800" b="1" dirty="0">
                <a:ln w="1905"/>
                <a:solidFill>
                  <a:srgbClr val="000000"/>
                </a:solidFill>
                <a:latin typeface="Bebas Neue"/>
                <a:cs typeface="Bebas Neue"/>
              </a:rPr>
              <a:t>“If you greet only your brothers, what are you doing more than others? Do not even the pagans do that?”   Matthew 5:47</a:t>
            </a:r>
            <a:endParaRPr lang="en-US" sz="4800" dirty="0">
              <a:solidFill>
                <a:srgbClr val="000000"/>
              </a:solidFill>
              <a:latin typeface="Bebas Neue"/>
              <a:cs typeface="Bebas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/>
          </p:cNvSpPr>
          <p:nvPr/>
        </p:nvSpPr>
        <p:spPr>
          <a:xfrm>
            <a:off x="152400" y="762000"/>
            <a:ext cx="88392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solidFill>
                  <a:srgbClr val="FFFFFF"/>
                </a:solidFill>
                <a:latin typeface="Bebas Neue"/>
                <a:cs typeface="Bebas Neue"/>
              </a:rPr>
              <a:t>PRINCIPLES OF GUEST-FRIENDLINESS</a:t>
            </a:r>
            <a:endParaRPr lang="en-US" sz="6600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304800"/>
            <a:ext cx="6324600" cy="2209800"/>
          </a:xfrm>
          <a:prstGeom prst="rect">
            <a:avLst/>
          </a:prstGeom>
          <a:noFill/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330714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>
                <a:solidFill>
                  <a:srgbClr val="000000"/>
                </a:solidFill>
                <a:latin typeface="Bebas Neue"/>
                <a:cs typeface="Bebas Neue"/>
              </a:rPr>
              <a:t>Kindness</a:t>
            </a:r>
            <a:r>
              <a:rPr lang="en-US" sz="4800" dirty="0" smtClean="0">
                <a:solidFill>
                  <a:srgbClr val="000000"/>
                </a:solidFill>
                <a:latin typeface="Bebas Neue"/>
                <a:cs typeface="Bebas Neue"/>
              </a:rPr>
              <a:t> is the mark of a Christian.</a:t>
            </a:r>
            <a:endParaRPr lang="en-US" sz="4800" dirty="0">
              <a:solidFill>
                <a:srgbClr val="000000"/>
              </a:solidFill>
              <a:latin typeface="Bebas Neue"/>
              <a:cs typeface="Bebas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52400"/>
            <a:ext cx="8458200" cy="6553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“The fruit of the Spirit is…kindness.”     Galatians 5:22</a:t>
            </a:r>
          </a:p>
          <a:p>
            <a:pPr algn="ctr">
              <a:buNone/>
            </a:pPr>
            <a:endParaRPr lang="en-US" sz="4000" b="1" dirty="0" smtClean="0">
              <a:ln w="1905"/>
              <a:solidFill>
                <a:schemeClr val="bg1"/>
              </a:solidFill>
              <a:latin typeface="Bebas Neue"/>
              <a:cs typeface="Bebas Neue"/>
            </a:endParaRPr>
          </a:p>
          <a:p>
            <a:pPr algn="ctr">
              <a:buNone/>
            </a:pPr>
            <a:r>
              <a:rPr lang="en-US" sz="4000" b="1" dirty="0" smtClean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“Be kind to each other and to everyone else.”                                        1 Thessalonians 5:15</a:t>
            </a:r>
          </a:p>
          <a:p>
            <a:pPr algn="ctr">
              <a:buNone/>
            </a:pPr>
            <a:endParaRPr lang="en-US" sz="4000" b="1" dirty="0" smtClean="0">
              <a:ln w="1905"/>
              <a:solidFill>
                <a:schemeClr val="bg1"/>
              </a:solidFill>
              <a:latin typeface="Bebas Neue"/>
              <a:cs typeface="Bebas Neue"/>
            </a:endParaRPr>
          </a:p>
          <a:p>
            <a:pPr algn="ctr">
              <a:buNone/>
            </a:pPr>
            <a:r>
              <a:rPr lang="en-US" sz="4000" b="1" dirty="0" smtClean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“Keep on loving each other as brothers, and do not forget to entertain strangers.”                       Hebrews 13:1-2</a:t>
            </a:r>
            <a:endParaRPr lang="en-US" sz="4000" dirty="0">
              <a:solidFill>
                <a:schemeClr val="bg1"/>
              </a:solidFill>
              <a:latin typeface="Bebas Neue"/>
              <a:cs typeface="Bebas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/>
          </p:cNvSpPr>
          <p:nvPr/>
        </p:nvSpPr>
        <p:spPr>
          <a:xfrm>
            <a:off x="152400" y="762000"/>
            <a:ext cx="88392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rgbClr val="FFFFFF"/>
                </a:solidFill>
                <a:latin typeface="Bebas Neue"/>
                <a:cs typeface="Bebas Neue"/>
              </a:rPr>
              <a:t>PRINCIPLES OF GUEST-FRIENDLINESS</a:t>
            </a:r>
            <a:endParaRPr lang="en-US" sz="6600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304800"/>
            <a:ext cx="6324600" cy="2209800"/>
          </a:xfrm>
          <a:prstGeom prst="rect">
            <a:avLst/>
          </a:prstGeom>
          <a:noFill/>
          <a:ln w="28575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52600" y="3352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  <a:latin typeface="Bebas Neue"/>
                <a:cs typeface="Bebas Neue"/>
              </a:rPr>
              <a:t>Remember what your </a:t>
            </a:r>
            <a:r>
              <a:rPr lang="en-US" sz="4800" u="sng" dirty="0" smtClean="0">
                <a:solidFill>
                  <a:srgbClr val="000000"/>
                </a:solidFill>
                <a:latin typeface="Bebas Neue"/>
                <a:cs typeface="Bebas Neue"/>
              </a:rPr>
              <a:t>first</a:t>
            </a:r>
            <a:r>
              <a:rPr lang="en-US" sz="4800" dirty="0" smtClean="0">
                <a:solidFill>
                  <a:srgbClr val="000000"/>
                </a:solidFill>
                <a:latin typeface="Bebas Neue"/>
                <a:cs typeface="Bebas Neue"/>
              </a:rPr>
              <a:t> visit was like.</a:t>
            </a:r>
            <a:endParaRPr lang="en-US" sz="4800" dirty="0">
              <a:solidFill>
                <a:srgbClr val="000000"/>
              </a:solidFill>
              <a:latin typeface="Bebas Neue"/>
              <a:cs typeface="Bebas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52400"/>
            <a:ext cx="8458200" cy="65532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4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sz="4800" b="1" dirty="0" smtClean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“Do not mistreat an alien or oppress him, for you were aliens in Egypt.”                Exodus 22:21</a:t>
            </a:r>
          </a:p>
          <a:p>
            <a:pPr algn="ctr">
              <a:buNone/>
            </a:pPr>
            <a:endParaRPr lang="en-US" sz="2000" b="1" dirty="0" smtClean="0">
              <a:ln w="1905"/>
              <a:solidFill>
                <a:schemeClr val="bg1"/>
              </a:solidFill>
              <a:latin typeface="Bebas Neue"/>
              <a:cs typeface="Bebas Neue"/>
            </a:endParaRPr>
          </a:p>
          <a:p>
            <a:pPr algn="ctr">
              <a:buNone/>
            </a:pPr>
            <a:r>
              <a:rPr lang="en-US" sz="4800" b="1" dirty="0" smtClean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“Do to others as you would have them do to you.”         </a:t>
            </a:r>
            <a:r>
              <a:rPr lang="en-US" sz="4800" b="1" dirty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 </a:t>
            </a:r>
            <a:r>
              <a:rPr lang="en-US" sz="4800" b="1" dirty="0" smtClean="0">
                <a:ln w="1905"/>
                <a:solidFill>
                  <a:schemeClr val="bg1"/>
                </a:solidFill>
                <a:latin typeface="Bebas Neue"/>
                <a:cs typeface="Bebas Neue"/>
              </a:rPr>
              <a:t>                                Matthew 7:12</a:t>
            </a:r>
            <a:endParaRPr lang="en-US" sz="4800" dirty="0">
              <a:solidFill>
                <a:schemeClr val="bg1"/>
              </a:solidFill>
              <a:latin typeface="Bebas Neue"/>
              <a:cs typeface="Bebas Neue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209800"/>
            <a:ext cx="8610600" cy="582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800" b="1" dirty="0" smtClean="0">
                <a:latin typeface="Bebas Neue"/>
                <a:cs typeface="Bebas Neue"/>
              </a:rPr>
              <a:t>Post </a:t>
            </a:r>
            <a:r>
              <a:rPr lang="en-US" sz="3800" b="1" u="sng" dirty="0" smtClean="0">
                <a:latin typeface="Bebas Neue"/>
                <a:cs typeface="Bebas Neue"/>
              </a:rPr>
              <a:t>greeters</a:t>
            </a:r>
            <a:r>
              <a:rPr lang="en-US" sz="3800" b="1" dirty="0" smtClean="0">
                <a:latin typeface="Bebas Neue"/>
                <a:cs typeface="Bebas Neue"/>
              </a:rPr>
              <a:t> outside main entrances. 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800" b="1" dirty="0" smtClean="0">
                <a:latin typeface="Bebas Neue"/>
                <a:cs typeface="Bebas Neue"/>
              </a:rPr>
              <a:t>Use highly-visible </a:t>
            </a:r>
            <a:r>
              <a:rPr lang="en-US" sz="3800" b="1" u="sng" dirty="0" smtClean="0">
                <a:latin typeface="Bebas Neue"/>
                <a:cs typeface="Bebas Neue"/>
              </a:rPr>
              <a:t>signs</a:t>
            </a:r>
            <a:r>
              <a:rPr lang="en-US" sz="3800" b="1" dirty="0" smtClean="0">
                <a:latin typeface="Bebas Neue"/>
                <a:cs typeface="Bebas Neue"/>
              </a:rPr>
              <a:t> to direct guests to commonly used areas. 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800" b="1" dirty="0" smtClean="0">
                <a:latin typeface="Bebas Neue"/>
                <a:cs typeface="Bebas Neue"/>
              </a:rPr>
              <a:t>Provide quality </a:t>
            </a:r>
            <a:r>
              <a:rPr lang="en-US" sz="3800" b="1" u="sng" dirty="0" smtClean="0">
                <a:latin typeface="Bebas Neue"/>
                <a:cs typeface="Bebas Neue"/>
              </a:rPr>
              <a:t>nursery</a:t>
            </a:r>
            <a:r>
              <a:rPr lang="en-US" sz="3800" b="1" dirty="0" smtClean="0">
                <a:latin typeface="Bebas Neue"/>
                <a:cs typeface="Bebas Neue"/>
              </a:rPr>
              <a:t> and children’s space (clean, safe, bright).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800" b="1" dirty="0" smtClean="0">
                <a:latin typeface="Bebas Neue"/>
                <a:cs typeface="Bebas Neue"/>
              </a:rPr>
              <a:t>Provide guest </a:t>
            </a:r>
            <a:r>
              <a:rPr lang="en-US" sz="3800" b="1" u="sng" dirty="0" smtClean="0">
                <a:latin typeface="Bebas Neue"/>
                <a:cs typeface="Bebas Neue"/>
              </a:rPr>
              <a:t>parking</a:t>
            </a:r>
            <a:r>
              <a:rPr lang="en-US" sz="3800" b="1" dirty="0" smtClean="0">
                <a:latin typeface="Bebas Neue"/>
                <a:cs typeface="Bebas Neue"/>
              </a:rPr>
              <a:t>.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en-US" sz="3800" b="1" dirty="0" smtClean="0">
                <a:latin typeface="Bebas Neue"/>
                <a:cs typeface="Bebas Neue"/>
              </a:rPr>
              <a:t>Provide a </a:t>
            </a:r>
            <a:r>
              <a:rPr lang="en-US" sz="3800" b="1" u="sng" dirty="0" smtClean="0">
                <a:latin typeface="Bebas Neue"/>
                <a:cs typeface="Bebas Neue"/>
              </a:rPr>
              <a:t>welcome</a:t>
            </a:r>
            <a:r>
              <a:rPr lang="en-US" sz="3800" b="1" dirty="0" smtClean="0">
                <a:latin typeface="Bebas Neue"/>
                <a:cs typeface="Bebas Neue"/>
              </a:rPr>
              <a:t> center or packet.</a:t>
            </a:r>
          </a:p>
          <a:p>
            <a:pPr marL="742950" indent="-742950">
              <a:buAutoNum type="arabicPeriod"/>
            </a:pPr>
            <a:endParaRPr lang="en-US" sz="4000" b="1" dirty="0" smtClean="0">
              <a:latin typeface="Bebas Neue"/>
              <a:cs typeface="Bebas Neue"/>
            </a:endParaRPr>
          </a:p>
          <a:p>
            <a:pPr marL="742950" indent="-742950">
              <a:buAutoNum type="arabicPeriod"/>
            </a:pPr>
            <a:endParaRPr lang="en-US" sz="4000" b="1" dirty="0">
              <a:latin typeface="Bebas Neue"/>
              <a:cs typeface="Bebas Neue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914400" y="457200"/>
            <a:ext cx="7239000" cy="1295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rgbClr val="FFFFFF"/>
                </a:solidFill>
                <a:latin typeface="Bebas Neue"/>
                <a:cs typeface="Bebas Neue"/>
              </a:rPr>
              <a:t>10 tips for guest-friendly churches </a:t>
            </a:r>
            <a:endParaRPr lang="en-US" sz="6600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52400"/>
            <a:ext cx="6324600" cy="1981200"/>
          </a:xfrm>
          <a:prstGeom prst="rect">
            <a:avLst/>
          </a:prstGeom>
          <a:noFill/>
          <a:ln w="28575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209800"/>
            <a:ext cx="8610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20000"/>
              </a:lnSpc>
              <a:buAutoNum type="arabicPeriod" startAt="6"/>
            </a:pP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Gather guests’ </a:t>
            </a:r>
            <a:r>
              <a:rPr lang="en-US" sz="4000" b="1" u="sng" dirty="0" smtClean="0">
                <a:solidFill>
                  <a:srgbClr val="000000"/>
                </a:solidFill>
                <a:latin typeface="Bebas Neue"/>
                <a:cs typeface="Bebas Neue"/>
              </a:rPr>
              <a:t>contact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 info effectively.</a:t>
            </a:r>
          </a:p>
          <a:p>
            <a:pPr marL="742950" indent="-742950">
              <a:lnSpc>
                <a:spcPct val="120000"/>
              </a:lnSpc>
              <a:buAutoNum type="arabicPeriod" startAt="6"/>
            </a:pP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Maintain a church </a:t>
            </a:r>
            <a:r>
              <a:rPr lang="en-US" sz="4000" b="1" u="sng" dirty="0" smtClean="0">
                <a:solidFill>
                  <a:srgbClr val="000000"/>
                </a:solidFill>
                <a:latin typeface="Bebas Neue"/>
                <a:cs typeface="Bebas Neue"/>
              </a:rPr>
              <a:t>website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 or Facebook page.</a:t>
            </a:r>
          </a:p>
          <a:p>
            <a:pPr marL="742950" indent="-742950">
              <a:lnSpc>
                <a:spcPct val="120000"/>
              </a:lnSpc>
              <a:buAutoNum type="arabicPeriod" startAt="6"/>
            </a:pP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Create an effective </a:t>
            </a:r>
            <a:r>
              <a:rPr lang="en-US" sz="4000" b="1" u="sng" dirty="0" smtClean="0">
                <a:solidFill>
                  <a:srgbClr val="000000"/>
                </a:solidFill>
                <a:latin typeface="Bebas Neue"/>
                <a:cs typeface="Bebas Neue"/>
              </a:rPr>
              <a:t>follow-up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 plan.</a:t>
            </a:r>
          </a:p>
          <a:p>
            <a:pPr marL="742950" indent="-742950">
              <a:lnSpc>
                <a:spcPct val="120000"/>
              </a:lnSpc>
              <a:buAutoNum type="arabicPeriod" startAt="6"/>
            </a:pP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Do everything with </a:t>
            </a:r>
            <a:r>
              <a:rPr lang="en-US" sz="4000" b="1" u="sng" dirty="0" smtClean="0">
                <a:solidFill>
                  <a:srgbClr val="000000"/>
                </a:solidFill>
                <a:latin typeface="Bebas Neue"/>
                <a:cs typeface="Bebas Neue"/>
              </a:rPr>
              <a:t>excellence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.</a:t>
            </a:r>
          </a:p>
          <a:p>
            <a:pPr marL="742950" indent="-742950">
              <a:lnSpc>
                <a:spcPct val="120000"/>
              </a:lnSpc>
              <a:buAutoNum type="arabicPeriod" startAt="6"/>
            </a:pP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Review and discuss guest-friendly ‘</a:t>
            </a:r>
            <a:r>
              <a:rPr lang="en-US" sz="4000" b="1" u="sng" dirty="0" smtClean="0">
                <a:solidFill>
                  <a:srgbClr val="000000"/>
                </a:solidFill>
                <a:latin typeface="Bebas Neue"/>
                <a:cs typeface="Bebas Neue"/>
              </a:rPr>
              <a:t>manners</a:t>
            </a:r>
            <a:r>
              <a:rPr lang="en-US" sz="4000" b="1" dirty="0" smtClean="0">
                <a:solidFill>
                  <a:srgbClr val="000000"/>
                </a:solidFill>
                <a:latin typeface="Bebas Neue"/>
                <a:cs typeface="Bebas Neue"/>
              </a:rPr>
              <a:t>’ as a church each year.</a:t>
            </a:r>
          </a:p>
          <a:p>
            <a:pPr marL="742950" indent="-742950">
              <a:buAutoNum type="arabicPeriod" startAt="6"/>
            </a:pPr>
            <a:endParaRPr lang="en-US" sz="4000" b="1" dirty="0" smtClean="0">
              <a:solidFill>
                <a:srgbClr val="FFFFFF"/>
              </a:solidFill>
              <a:latin typeface="Bebas Neue"/>
              <a:cs typeface="Bebas Neue"/>
            </a:endParaRPr>
          </a:p>
          <a:p>
            <a:pPr marL="742950" indent="-742950">
              <a:buAutoNum type="arabicPeriod"/>
            </a:pPr>
            <a:endParaRPr lang="en-US" sz="4000" b="1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914400" y="457200"/>
            <a:ext cx="7239000" cy="1295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rgbClr val="FFFFFF"/>
                </a:solidFill>
                <a:latin typeface="Bebas Neue"/>
                <a:cs typeface="Bebas Neue"/>
              </a:rPr>
              <a:t>10 tips for guest-friendly churches </a:t>
            </a:r>
            <a:endParaRPr lang="en-US" sz="6600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52400"/>
            <a:ext cx="6324600" cy="1981200"/>
          </a:xfrm>
          <a:prstGeom prst="rect">
            <a:avLst/>
          </a:prstGeom>
          <a:noFill/>
          <a:ln w="28575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461</Words>
  <Application>Microsoft Macintosh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GETTING READY FOR GUESTS</vt:lpstr>
      <vt:lpstr>PRINCIPLES OF GUEST-FRIENDLINESS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PRINCIPLES OF GUEST-FRIENDLINESS</vt:lpstr>
      <vt:lpstr>PowerPoint Presentation</vt:lpstr>
      <vt:lpstr>PowerPoint Presentation</vt:lpstr>
    </vt:vector>
  </TitlesOfParts>
  <Company>Arkansas Baptist State Convention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mbrown</dc:creator>
  <cp:lastModifiedBy>Marissa Pilcher</cp:lastModifiedBy>
  <cp:revision>26</cp:revision>
  <cp:lastPrinted>2018-01-15T22:15:47Z</cp:lastPrinted>
  <dcterms:created xsi:type="dcterms:W3CDTF">2011-03-22T18:52:41Z</dcterms:created>
  <dcterms:modified xsi:type="dcterms:W3CDTF">2018-01-24T16:28:22Z</dcterms:modified>
</cp:coreProperties>
</file>